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comments/comment1.xml" ContentType="application/vnd.openxmlformats-officedocument.presentationml.comments+xml"/>
  <Override PartName="/ppt/slides/slide3.xml" ContentType="application/vnd.openxmlformats-officedocument.presentationml.slide+xml"/>
  <Override PartName="/ppt/comments/comment2.xml" ContentType="application/vnd.openxmlformats-officedocument.presentationml.comment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notesSlides/notesSlide1.xml" ContentType="application/vnd.openxmlformats-officedocument.presentationml.notesSlide+xml"/>
  <Override PartName="/ppt/media/image6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1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onathan Sjölund" initials="JS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BE0"/>
          </a:solidFill>
        </a:fill>
      </a:tcStyle>
    </a:wholeTbl>
    <a:band2H>
      <a:tcTxStyle b="def" i="def"/>
      <a:tcStyle>
        <a:tcBdr/>
        <a:fill>
          <a:solidFill>
            <a:srgbClr val="E7F5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F5EE"/>
          </a:solidFill>
        </a:fill>
      </a:tcStyle>
    </a:wholeTbl>
    <a:band2H>
      <a:tcTxStyle b="def" i="def"/>
      <a:tcStyle>
        <a:tcBdr/>
        <a:fill>
          <a:solidFill>
            <a:srgbClr val="EBFA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7EB"/>
          </a:solidFill>
        </a:fill>
      </a:tcStyle>
    </a:wholeTbl>
    <a:band2H>
      <a:tcTxStyle b="def" i="def"/>
      <a:tcStyle>
        <a:tcBdr/>
        <a:fill>
          <a:solidFill>
            <a:srgbClr val="E7F3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comments" Target="comments/comment1.xml"/><Relationship Id="rId11" Type="http://schemas.openxmlformats.org/officeDocument/2006/relationships/slide" Target="slides/slide3.xml"/><Relationship Id="rId12" Type="http://schemas.openxmlformats.org/officeDocument/2006/relationships/comments" Target="comments/comment2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/Relationships>
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6-05-23T13:51:07.163" idx="1">
    <p:pos x="5751" y="1677"/>
    <p:text>Youtube: https://www.youtube.com/</p:text>
  </p:cm>
  <p:cm authorId="0" dt="2016-05-23T13:51:21.916" idx="2">
    <p:pos x="3988" y="1589"/>
    <p:text>Bild tagen från: http://www.ispreview.co.uk/index.php/2014/01/youtube-tests-broadband-connections-low-bandwidth-4k-video-streams.html</p:text>
  </p:cm>
  <p:cm authorId="0" dt="2016-05-23T13:51:31.325" idx="3">
    <p:pos x="1896" y="1298"/>
    <p:text>Twitch: https://www.twitch.tv/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6-05-23T13:52:23.808" idx="4">
    <p:pos x="1897" y="1665"/>
    <p:text>Bild tagen från: http://thenextweb.com/insider/2013/09/04/eventbrite-event-graph/#gref</p:text>
  </p:cm>
  <p:cm authorId="0" dt="2016-05-23T13:52:38.382" idx="5">
    <p:pos x="1897" y="2769"/>
    <p:text>Bild tagen från: http://www.polygon.com/2015/12/10/9886500/league-of-legends-2015-world-championship-records-viewership-numbers</p:text>
  </p:cm>
  <p:cm authorId="0" dt="2016-05-23T13:55:48.735" idx="6">
    <p:pos x="3763" y="1674"/>
    <p:text>http://www.moderat.se/lund/forskning-och-innovation</p:text>
  </p:cm>
  <p:cm authorId="0" dt="2016-05-23T14:14:21.064" idx="7">
    <p:pos x="5660" y="2104"/>
    <p:text>https://jeffalderdice.wordpress.com/2013/06/20/what-is-a-disaster/</p:text>
  </p:cm>
</p:cmLst>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2" name="Shape 33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43" name="Shape 4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Nämn att video byten sker genom AMS 5. Eventuellt en representering av det om nödvändigt.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3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elsida Blå">
    <p:bg>
      <p:bgPr>
        <a:solidFill>
          <a:srgbClr val="00B9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371600" y="1812899"/>
            <a:ext cx="6400800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Presentationenstitel/rubrik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371600" y="3493961"/>
            <a:ext cx="6400800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SzTx/>
              <a:buFontTx/>
              <a:buNone/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Underrubrik/namn på talare e.d.</a:t>
            </a:r>
          </a:p>
        </p:txBody>
      </p:sp>
      <p:pic>
        <p:nvPicPr>
          <p:cNvPr id="13" name="image1.png"/>
          <p:cNvPicPr>
            <a:picLocks noChangeAspect="1"/>
          </p:cNvPicPr>
          <p:nvPr/>
        </p:nvPicPr>
        <p:blipFill>
          <a:blip r:embed="rId2">
            <a:extLst/>
          </a:blip>
          <a:srcRect l="6364" t="17347" r="5689" b="16077"/>
          <a:stretch>
            <a:fillRect/>
          </a:stretch>
        </p:blipFill>
        <p:spPr>
          <a:xfrm>
            <a:off x="399599" y="5929200"/>
            <a:ext cx="2368802" cy="617948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hape 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om Turkos">
    <p:bg>
      <p:bgPr>
        <a:solidFill>
          <a:srgbClr val="17C7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om turkos layout (mörk)">
    <p:bg>
      <p:bgPr>
        <a:solidFill>
          <a:srgbClr val="009C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om Grön">
    <p:bg>
      <p:bgPr>
        <a:solidFill>
          <a:srgbClr val="00CF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om grön layout (mörk)">
    <p:bg>
      <p:bgPr>
        <a:solidFill>
          <a:srgbClr val="3BA8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nittssida Blå">
    <p:bg>
      <p:bgPr>
        <a:solidFill>
          <a:srgbClr val="00B9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title"/>
          </p:nvPr>
        </p:nvSpPr>
        <p:spPr>
          <a:xfrm>
            <a:off x="1256096" y="1812899"/>
            <a:ext cx="6400801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Namn på nästa avsnitt</a:t>
            </a:r>
          </a:p>
        </p:txBody>
      </p:sp>
      <p:sp>
        <p:nvSpPr>
          <p:cNvPr id="121" name="Shape 121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Innehåll/underrubriker etc</a:t>
            </a:r>
          </a:p>
        </p:txBody>
      </p:sp>
      <p:sp>
        <p:nvSpPr>
          <p:cNvPr id="122" name="Shape 122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 w="15875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23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nittssida Blå (mörk)">
    <p:bg>
      <p:bgPr>
        <a:solidFill>
          <a:srgbClr val="0099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xfrm>
            <a:off x="1256096" y="1812899"/>
            <a:ext cx="6400801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Namn på nästa avsnitt</a:t>
            </a:r>
          </a:p>
        </p:txBody>
      </p:sp>
      <p:sp>
        <p:nvSpPr>
          <p:cNvPr id="132" name="Shape 132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Innehåll/underrubriker etc</a:t>
            </a:r>
          </a:p>
        </p:txBody>
      </p:sp>
      <p:sp>
        <p:nvSpPr>
          <p:cNvPr id="133" name="Shape 133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 w="15875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34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nittssida Turkos">
    <p:bg>
      <p:bgPr>
        <a:solidFill>
          <a:srgbClr val="16C7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title"/>
          </p:nvPr>
        </p:nvSpPr>
        <p:spPr>
          <a:xfrm>
            <a:off x="1256096" y="1812899"/>
            <a:ext cx="6400801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Namn på nästa avsnitt</a:t>
            </a:r>
          </a:p>
        </p:txBody>
      </p:sp>
      <p:sp>
        <p:nvSpPr>
          <p:cNvPr id="143" name="Shape 143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Innehåll/underrubriker etc</a:t>
            </a:r>
          </a:p>
        </p:txBody>
      </p:sp>
      <p:sp>
        <p:nvSpPr>
          <p:cNvPr id="144" name="Shape 144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 w="15875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45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hape 14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nittssida Turkos (mörk)">
    <p:bg>
      <p:bgPr>
        <a:solidFill>
          <a:srgbClr val="009C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title"/>
          </p:nvPr>
        </p:nvSpPr>
        <p:spPr>
          <a:xfrm>
            <a:off x="1256096" y="1812899"/>
            <a:ext cx="6400801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Namn på nästa avsnitt</a:t>
            </a:r>
          </a:p>
        </p:txBody>
      </p:sp>
      <p:sp>
        <p:nvSpPr>
          <p:cNvPr id="154" name="Shape 154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Innehåll/underrubriker etc</a:t>
            </a:r>
          </a:p>
        </p:txBody>
      </p:sp>
      <p:sp>
        <p:nvSpPr>
          <p:cNvPr id="155" name="Shape 155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 w="15875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56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hape 1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nittssida Grön">
    <p:bg>
      <p:bgPr>
        <a:solidFill>
          <a:srgbClr val="08CF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title"/>
          </p:nvPr>
        </p:nvSpPr>
        <p:spPr>
          <a:xfrm>
            <a:off x="1256096" y="1812899"/>
            <a:ext cx="6400801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Namn på nästa avsnitt</a:t>
            </a:r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Innehåll/underrubriker etc</a:t>
            </a:r>
          </a:p>
        </p:txBody>
      </p:sp>
      <p:sp>
        <p:nvSpPr>
          <p:cNvPr id="166" name="Shape 166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 w="15875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67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Shape 1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nittssida Grön (mörk)">
    <p:bg>
      <p:bgPr>
        <a:solidFill>
          <a:srgbClr val="3BA8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title"/>
          </p:nvPr>
        </p:nvSpPr>
        <p:spPr>
          <a:xfrm>
            <a:off x="1256096" y="1812899"/>
            <a:ext cx="6400801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Namn på nästa avsnitt</a:t>
            </a:r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Innehåll/underrubriker etc</a:t>
            </a:r>
          </a:p>
        </p:txBody>
      </p:sp>
      <p:sp>
        <p:nvSpPr>
          <p:cNvPr id="177" name="Shape 177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 w="15875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78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Shape 17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sida Blå (mörk)">
    <p:bg>
      <p:bgPr>
        <a:solidFill>
          <a:srgbClr val="0099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xfrm>
            <a:off x="1371600" y="1812899"/>
            <a:ext cx="6400800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Presentationenstitel/rubrik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371600" y="3493961"/>
            <a:ext cx="6400800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SzTx/>
              <a:buFontTx/>
              <a:buNone/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Underrubrik/namn på talare e.d.</a:t>
            </a:r>
          </a:p>
        </p:txBody>
      </p:sp>
      <p:pic>
        <p:nvPicPr>
          <p:cNvPr id="23" name="image1.png"/>
          <p:cNvPicPr>
            <a:picLocks noChangeAspect="1"/>
          </p:cNvPicPr>
          <p:nvPr/>
        </p:nvPicPr>
        <p:blipFill>
          <a:blip r:embed="rId2">
            <a:extLst/>
          </a:blip>
          <a:srcRect l="6364" t="17347" r="5689" b="16077"/>
          <a:stretch>
            <a:fillRect/>
          </a:stretch>
        </p:blipFill>
        <p:spPr>
          <a:xfrm>
            <a:off x="399599" y="5929200"/>
            <a:ext cx="2368802" cy="617948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nittssida sv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/>
        </p:nvSpPr>
        <p:spPr>
          <a:xfrm>
            <a:off x="0" y="-138545"/>
            <a:ext cx="9217891" cy="707043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7" name="Shape 187"/>
          <p:cNvSpPr/>
          <p:nvPr>
            <p:ph type="title"/>
          </p:nvPr>
        </p:nvSpPr>
        <p:spPr>
          <a:xfrm>
            <a:off x="1256096" y="1812899"/>
            <a:ext cx="6400801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Namn på nästa avsnitt</a:t>
            </a:r>
          </a:p>
        </p:txBody>
      </p:sp>
      <p:sp>
        <p:nvSpPr>
          <p:cNvPr id="188" name="Shape 188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Innehåll/underrubriker etc</a:t>
            </a:r>
          </a:p>
        </p:txBody>
      </p:sp>
      <p:sp>
        <p:nvSpPr>
          <p:cNvPr id="189" name="Shape 189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 w="15875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90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Shape 19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nittssida 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xfrm>
            <a:off x="1256096" y="1812899"/>
            <a:ext cx="6400801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sz="3600"/>
            </a:lvl1pPr>
          </a:lstStyle>
          <a:p>
            <a:pPr/>
            <a:r>
              <a:t>Namn på nästa avsnitt</a:t>
            </a:r>
          </a:p>
        </p:txBody>
      </p:sp>
      <p:sp>
        <p:nvSpPr>
          <p:cNvPr id="199" name="Shape 199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Innehåll/underrubriker etc</a:t>
            </a:r>
          </a:p>
        </p:txBody>
      </p:sp>
      <p:sp>
        <p:nvSpPr>
          <p:cNvPr id="200" name="Shape 200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01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Shape 20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10" name="Shape 210"/>
          <p:cNvSpPr/>
          <p:nvPr>
            <p:ph type="title"/>
          </p:nvPr>
        </p:nvSpPr>
        <p:spPr>
          <a:xfrm>
            <a:off x="685076" y="999224"/>
            <a:ext cx="7737589" cy="83113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t">
            <a:normAutofit fontScale="100000" lnSpcReduction="0"/>
          </a:bodyPr>
          <a:lstStyle>
            <a:lvl1pPr algn="l">
              <a:defRPr sz="36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211" name="Shape 211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</p:spPr>
        <p:txBody>
          <a:bodyPr anchor="t"/>
          <a:lstStyle>
            <a:lvl1pPr>
              <a:defRPr sz="11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12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20" name="Shape 220"/>
          <p:cNvSpPr/>
          <p:nvPr>
            <p:ph type="title"/>
          </p:nvPr>
        </p:nvSpPr>
        <p:spPr>
          <a:xfrm>
            <a:off x="685076" y="999224"/>
            <a:ext cx="7737589" cy="83113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t">
            <a:normAutofit fontScale="100000" lnSpcReduction="0"/>
          </a:bodyPr>
          <a:lstStyle>
            <a:lvl1pPr algn="l">
              <a:defRPr sz="36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221" name="Shape 221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</p:spPr>
        <p:txBody>
          <a:bodyPr anchor="t"/>
          <a:lstStyle>
            <a:lvl1pPr>
              <a:defRPr sz="11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22" name="Shape 222"/>
          <p:cNvSpPr/>
          <p:nvPr>
            <p:ph type="body" idx="1"/>
          </p:nvPr>
        </p:nvSpPr>
        <p:spPr>
          <a:xfrm>
            <a:off x="685076" y="1830357"/>
            <a:ext cx="7737587" cy="40662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1pPr>
            <a:lvl2pPr marL="742950" indent="-285750"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2pPr>
            <a:lvl3pPr marL="1143000" indent="-228600"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3pPr>
            <a:lvl4pPr marL="1600200" indent="-228600"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4pPr>
            <a:lvl5pPr marL="2057400" indent="-228600"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pic>
        <p:nvPicPr>
          <p:cNvPr id="223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383" y="6142849"/>
            <a:ext cx="1701430" cy="5863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31" name="Shape 231"/>
          <p:cNvSpPr/>
          <p:nvPr>
            <p:ph type="title"/>
          </p:nvPr>
        </p:nvSpPr>
        <p:spPr>
          <a:xfrm>
            <a:off x="685076" y="999224"/>
            <a:ext cx="7737589" cy="83113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t">
            <a:normAutofit fontScale="100000" lnSpcReduction="0"/>
          </a:bodyPr>
          <a:lstStyle>
            <a:lvl1pPr algn="l">
              <a:defRPr sz="36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232" name="Shape 232"/>
          <p:cNvSpPr/>
          <p:nvPr>
            <p:ph type="pic" sz="half" idx="13"/>
          </p:nvPr>
        </p:nvSpPr>
        <p:spPr>
          <a:xfrm>
            <a:off x="4137025" y="1844506"/>
            <a:ext cx="4286250" cy="3945398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233" name="Shape 233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</p:spPr>
        <p:txBody>
          <a:bodyPr anchor="t"/>
          <a:lstStyle>
            <a:lvl1pPr>
              <a:defRPr sz="11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34" name="Shape 234"/>
          <p:cNvSpPr/>
          <p:nvPr>
            <p:ph type="body" sz="half" idx="1"/>
          </p:nvPr>
        </p:nvSpPr>
        <p:spPr>
          <a:xfrm>
            <a:off x="685076" y="1830357"/>
            <a:ext cx="3316212" cy="40662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1pPr>
            <a:lvl2pPr marL="742950" indent="-285750"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2pPr>
            <a:lvl3pPr marL="1143000" indent="-228600"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3pPr>
            <a:lvl4pPr marL="1600200" indent="-228600"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4pPr>
            <a:lvl5pPr marL="2057400" indent="-228600">
              <a:spcBef>
                <a:spcPts val="900"/>
              </a:spcBef>
              <a:defRPr sz="2400"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pic>
        <p:nvPicPr>
          <p:cNvPr id="235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43" name="Shape 243"/>
          <p:cNvSpPr/>
          <p:nvPr>
            <p:ph type="title"/>
          </p:nvPr>
        </p:nvSpPr>
        <p:spPr>
          <a:xfrm>
            <a:off x="685076" y="999224"/>
            <a:ext cx="7737589" cy="83113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t">
            <a:normAutofit fontScale="100000" lnSpcReduction="0"/>
          </a:bodyPr>
          <a:lstStyle>
            <a:lvl1pPr algn="l">
              <a:defRPr sz="36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244" name="Shape 244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</p:spPr>
        <p:txBody>
          <a:bodyPr anchor="t"/>
          <a:lstStyle>
            <a:lvl1pPr>
              <a:defRPr sz="11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45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-kolumn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53" name="Shape 253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</p:spPr>
        <p:txBody>
          <a:bodyPr anchor="t"/>
          <a:lstStyle>
            <a:lvl1pPr>
              <a:defRPr sz="11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54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Shape 255"/>
          <p:cNvSpPr/>
          <p:nvPr>
            <p:ph type="body" sz="half" idx="1"/>
          </p:nvPr>
        </p:nvSpPr>
        <p:spPr>
          <a:xfrm>
            <a:off x="678458" y="1258887"/>
            <a:ext cx="3697600" cy="45634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kel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/>
        </p:nvSpPr>
        <p:spPr>
          <a:xfrm>
            <a:off x="678459" y="6120610"/>
            <a:ext cx="7744206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63" name="Shape 263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</p:spPr>
        <p:txBody>
          <a:bodyPr anchor="t"/>
          <a:lstStyle>
            <a:lvl1pPr>
              <a:defRPr sz="11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64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399" y="6141599"/>
            <a:ext cx="1702801" cy="586785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Shape 265"/>
          <p:cNvSpPr/>
          <p:nvPr>
            <p:ph type="pic" idx="13"/>
          </p:nvPr>
        </p:nvSpPr>
        <p:spPr>
          <a:xfrm>
            <a:off x="681135" y="877076"/>
            <a:ext cx="7744408" cy="4898573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lut Blå">
    <p:bg>
      <p:bgPr>
        <a:solidFill>
          <a:srgbClr val="00B9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/>
        </p:nvSpPr>
        <p:spPr>
          <a:xfrm>
            <a:off x="1818137" y="3670051"/>
            <a:ext cx="5527212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www.liu.se</a:t>
            </a:r>
          </a:p>
        </p:txBody>
      </p:sp>
      <p:sp>
        <p:nvSpPr>
          <p:cNvPr id="273" name="Shape 273"/>
          <p:cNvSpPr/>
          <p:nvPr>
            <p:ph type="body" sz="quarter" idx="1"/>
          </p:nvPr>
        </p:nvSpPr>
        <p:spPr>
          <a:xfrm>
            <a:off x="1320800" y="1814513"/>
            <a:ext cx="6651539" cy="123031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 algn="ctr"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algn="ctr">
              <a:buFontTx/>
              <a:defRPr>
                <a:solidFill>
                  <a:srgbClr val="FFFFFF"/>
                </a:solidFill>
              </a:defRPr>
            </a:lvl2pPr>
          </a:lstStyle>
          <a:p>
            <a:pPr/>
            <a:r>
              <a:t>Text/namn på talare </a:t>
            </a:r>
          </a:p>
          <a:p>
            <a:pPr lvl="1"/>
            <a:r>
              <a:t>kontaktinformation e.d.</a:t>
            </a:r>
          </a:p>
        </p:txBody>
      </p:sp>
      <p:pic>
        <p:nvPicPr>
          <p:cNvPr id="274" name="image1.png"/>
          <p:cNvPicPr>
            <a:picLocks noChangeAspect="1"/>
          </p:cNvPicPr>
          <p:nvPr/>
        </p:nvPicPr>
        <p:blipFill>
          <a:blip r:embed="rId2">
            <a:extLst/>
          </a:blip>
          <a:srcRect l="6140" t="17966" r="6364" b="16111"/>
          <a:stretch>
            <a:fillRect/>
          </a:stretch>
        </p:blipFill>
        <p:spPr>
          <a:xfrm>
            <a:off x="399600" y="5929200"/>
            <a:ext cx="2368800" cy="615036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Shape 2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lut Blå (mörk)">
    <p:bg>
      <p:bgPr>
        <a:solidFill>
          <a:srgbClr val="0099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/>
        </p:nvSpPr>
        <p:spPr>
          <a:xfrm>
            <a:off x="1818137" y="3670051"/>
            <a:ext cx="5527212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www.liu.se</a:t>
            </a:r>
          </a:p>
        </p:txBody>
      </p:sp>
      <p:sp>
        <p:nvSpPr>
          <p:cNvPr id="283" name="Shape 283"/>
          <p:cNvSpPr/>
          <p:nvPr>
            <p:ph type="body" sz="quarter" idx="1"/>
          </p:nvPr>
        </p:nvSpPr>
        <p:spPr>
          <a:xfrm>
            <a:off x="1320800" y="1814513"/>
            <a:ext cx="6651539" cy="123031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 algn="ctr"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algn="ctr">
              <a:buFontTx/>
              <a:defRPr>
                <a:solidFill>
                  <a:srgbClr val="FFFFFF"/>
                </a:solidFill>
              </a:defRPr>
            </a:lvl2pPr>
          </a:lstStyle>
          <a:p>
            <a:pPr/>
            <a:r>
              <a:t>Text/namn på talare </a:t>
            </a:r>
          </a:p>
          <a:p>
            <a:pPr lvl="1"/>
            <a:r>
              <a:t>kontaktinformation e.d.</a:t>
            </a:r>
          </a:p>
        </p:txBody>
      </p:sp>
      <p:pic>
        <p:nvPicPr>
          <p:cNvPr id="284" name="image1.png"/>
          <p:cNvPicPr>
            <a:picLocks noChangeAspect="1"/>
          </p:cNvPicPr>
          <p:nvPr/>
        </p:nvPicPr>
        <p:blipFill>
          <a:blip r:embed="rId2">
            <a:extLst/>
          </a:blip>
          <a:srcRect l="6140" t="17966" r="6364" b="16111"/>
          <a:stretch>
            <a:fillRect/>
          </a:stretch>
        </p:blipFill>
        <p:spPr>
          <a:xfrm>
            <a:off x="399600" y="5929200"/>
            <a:ext cx="2368800" cy="615036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Shape 28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sida Turkos">
    <p:bg>
      <p:bgPr>
        <a:solidFill>
          <a:srgbClr val="17C7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1371600" y="1812899"/>
            <a:ext cx="6400800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Presentationenstitel/rubrik</a:t>
            </a:r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xfrm>
            <a:off x="1371600" y="3493961"/>
            <a:ext cx="6400800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SzTx/>
              <a:buFontTx/>
              <a:buNone/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Underrubrik/namn på talare e.d.</a:t>
            </a:r>
          </a:p>
        </p:txBody>
      </p:sp>
      <p:pic>
        <p:nvPicPr>
          <p:cNvPr id="33" name="image1.png"/>
          <p:cNvPicPr>
            <a:picLocks noChangeAspect="1"/>
          </p:cNvPicPr>
          <p:nvPr/>
        </p:nvPicPr>
        <p:blipFill>
          <a:blip r:embed="rId2">
            <a:extLst/>
          </a:blip>
          <a:srcRect l="6364" t="17347" r="5689" b="16077"/>
          <a:stretch>
            <a:fillRect/>
          </a:stretch>
        </p:blipFill>
        <p:spPr>
          <a:xfrm>
            <a:off x="399599" y="5929200"/>
            <a:ext cx="2368802" cy="617948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lut Turkos">
    <p:bg>
      <p:bgPr>
        <a:solidFill>
          <a:srgbClr val="17C7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/>
        </p:nvSpPr>
        <p:spPr>
          <a:xfrm>
            <a:off x="1818137" y="3670051"/>
            <a:ext cx="5527212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www.liu.se</a:t>
            </a:r>
          </a:p>
        </p:txBody>
      </p:sp>
      <p:sp>
        <p:nvSpPr>
          <p:cNvPr id="293" name="Shape 293"/>
          <p:cNvSpPr/>
          <p:nvPr>
            <p:ph type="body" sz="quarter" idx="1"/>
          </p:nvPr>
        </p:nvSpPr>
        <p:spPr>
          <a:xfrm>
            <a:off x="1320800" y="1814513"/>
            <a:ext cx="6651539" cy="123031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 algn="ctr"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algn="ctr">
              <a:buFontTx/>
              <a:defRPr>
                <a:solidFill>
                  <a:srgbClr val="FFFFFF"/>
                </a:solidFill>
              </a:defRPr>
            </a:lvl2pPr>
          </a:lstStyle>
          <a:p>
            <a:pPr/>
            <a:r>
              <a:t>Text/namn på talare </a:t>
            </a:r>
          </a:p>
          <a:p>
            <a:pPr lvl="1"/>
            <a:r>
              <a:t>kontaktinformation e.d.</a:t>
            </a:r>
          </a:p>
        </p:txBody>
      </p:sp>
      <p:pic>
        <p:nvPicPr>
          <p:cNvPr id="294" name="image1.png"/>
          <p:cNvPicPr>
            <a:picLocks noChangeAspect="1"/>
          </p:cNvPicPr>
          <p:nvPr/>
        </p:nvPicPr>
        <p:blipFill>
          <a:blip r:embed="rId2">
            <a:extLst/>
          </a:blip>
          <a:srcRect l="6140" t="17966" r="6364" b="16111"/>
          <a:stretch>
            <a:fillRect/>
          </a:stretch>
        </p:blipFill>
        <p:spPr>
          <a:xfrm>
            <a:off x="399600" y="5929200"/>
            <a:ext cx="2368800" cy="615036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Shape 2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lut Turkos (mörk)">
    <p:bg>
      <p:bgPr>
        <a:solidFill>
          <a:srgbClr val="009C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1818137" y="3670051"/>
            <a:ext cx="5527212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www.liu.se</a:t>
            </a:r>
          </a:p>
        </p:txBody>
      </p:sp>
      <p:pic>
        <p:nvPicPr>
          <p:cNvPr id="303" name="image3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8799" y="5929764"/>
            <a:ext cx="2369737" cy="595581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Shape 304"/>
          <p:cNvSpPr/>
          <p:nvPr>
            <p:ph type="body" sz="quarter" idx="1"/>
          </p:nvPr>
        </p:nvSpPr>
        <p:spPr>
          <a:xfrm>
            <a:off x="1320800" y="1814513"/>
            <a:ext cx="6651539" cy="123031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 algn="ctr"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algn="ctr">
              <a:buFontTx/>
              <a:defRPr>
                <a:solidFill>
                  <a:srgbClr val="FFFFFF"/>
                </a:solidFill>
              </a:defRPr>
            </a:lvl2pPr>
          </a:lstStyle>
          <a:p>
            <a:pPr/>
            <a:r>
              <a:t>Text/namn på talare </a:t>
            </a:r>
          </a:p>
          <a:p>
            <a:pPr lvl="1"/>
            <a:r>
              <a:t>kontaktinformation e.d.</a:t>
            </a:r>
          </a:p>
        </p:txBody>
      </p:sp>
      <p:sp>
        <p:nvSpPr>
          <p:cNvPr id="305" name="Shape 30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lut Grön">
    <p:bg>
      <p:bgPr>
        <a:solidFill>
          <a:srgbClr val="00CF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/>
        </p:nvSpPr>
        <p:spPr>
          <a:xfrm>
            <a:off x="1818137" y="3670051"/>
            <a:ext cx="5527212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www.liu.se</a:t>
            </a:r>
          </a:p>
        </p:txBody>
      </p:sp>
      <p:sp>
        <p:nvSpPr>
          <p:cNvPr id="313" name="Shape 313"/>
          <p:cNvSpPr/>
          <p:nvPr>
            <p:ph type="body" sz="quarter" idx="1"/>
          </p:nvPr>
        </p:nvSpPr>
        <p:spPr>
          <a:xfrm>
            <a:off x="1320800" y="1814513"/>
            <a:ext cx="6651539" cy="123031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 algn="ctr"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algn="ctr">
              <a:buFontTx/>
              <a:defRPr>
                <a:solidFill>
                  <a:srgbClr val="FFFFFF"/>
                </a:solidFill>
              </a:defRPr>
            </a:lvl2pPr>
          </a:lstStyle>
          <a:p>
            <a:pPr/>
            <a:r>
              <a:t>Text/namn på talare </a:t>
            </a:r>
          </a:p>
          <a:p>
            <a:pPr lvl="1"/>
            <a:r>
              <a:t>kontaktinformation e.d.</a:t>
            </a:r>
          </a:p>
        </p:txBody>
      </p:sp>
      <p:pic>
        <p:nvPicPr>
          <p:cNvPr id="314" name="image1.png"/>
          <p:cNvPicPr>
            <a:picLocks noChangeAspect="1"/>
          </p:cNvPicPr>
          <p:nvPr/>
        </p:nvPicPr>
        <p:blipFill>
          <a:blip r:embed="rId2">
            <a:extLst/>
          </a:blip>
          <a:srcRect l="6140" t="17966" r="6364" b="16111"/>
          <a:stretch>
            <a:fillRect/>
          </a:stretch>
        </p:blipFill>
        <p:spPr>
          <a:xfrm>
            <a:off x="399600" y="5929200"/>
            <a:ext cx="2368800" cy="615036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Shape 3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vslut Grön (mörk)">
    <p:bg>
      <p:bgPr>
        <a:solidFill>
          <a:srgbClr val="3BA8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/>
        </p:nvSpPr>
        <p:spPr>
          <a:xfrm>
            <a:off x="1818137" y="3670051"/>
            <a:ext cx="5527212" cy="53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www.liu.se</a:t>
            </a:r>
          </a:p>
        </p:txBody>
      </p:sp>
      <p:sp>
        <p:nvSpPr>
          <p:cNvPr id="323" name="Shape 323"/>
          <p:cNvSpPr/>
          <p:nvPr>
            <p:ph type="body" sz="quarter" idx="1"/>
          </p:nvPr>
        </p:nvSpPr>
        <p:spPr>
          <a:xfrm>
            <a:off x="1320800" y="1814513"/>
            <a:ext cx="6651539" cy="123031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 algn="ctr"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algn="ctr">
              <a:buFontTx/>
              <a:defRPr>
                <a:solidFill>
                  <a:srgbClr val="FFFFFF"/>
                </a:solidFill>
              </a:defRPr>
            </a:lvl2pPr>
          </a:lstStyle>
          <a:p>
            <a:pPr/>
            <a:r>
              <a:t>Text/namn på talare </a:t>
            </a:r>
          </a:p>
          <a:p>
            <a:pPr lvl="1"/>
            <a:r>
              <a:t>kontaktinformation e.d.</a:t>
            </a:r>
          </a:p>
        </p:txBody>
      </p:sp>
      <p:pic>
        <p:nvPicPr>
          <p:cNvPr id="324" name="image1.png"/>
          <p:cNvPicPr>
            <a:picLocks noChangeAspect="1"/>
          </p:cNvPicPr>
          <p:nvPr/>
        </p:nvPicPr>
        <p:blipFill>
          <a:blip r:embed="rId2">
            <a:extLst/>
          </a:blip>
          <a:srcRect l="6140" t="17966" r="6364" b="16111"/>
          <a:stretch>
            <a:fillRect/>
          </a:stretch>
        </p:blipFill>
        <p:spPr>
          <a:xfrm>
            <a:off x="399600" y="5929200"/>
            <a:ext cx="2368800" cy="615036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Shape 3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sida Turkos (mörk)">
    <p:bg>
      <p:bgPr>
        <a:solidFill>
          <a:srgbClr val="009C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title"/>
          </p:nvPr>
        </p:nvSpPr>
        <p:spPr>
          <a:xfrm>
            <a:off x="1371600" y="1812899"/>
            <a:ext cx="6400800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Presentationenstitel/rubrik</a:t>
            </a:r>
          </a:p>
        </p:txBody>
      </p:sp>
      <p:sp>
        <p:nvSpPr>
          <p:cNvPr id="42" name="Shape 42"/>
          <p:cNvSpPr/>
          <p:nvPr>
            <p:ph type="body" sz="quarter" idx="1"/>
          </p:nvPr>
        </p:nvSpPr>
        <p:spPr>
          <a:xfrm>
            <a:off x="1371600" y="3493961"/>
            <a:ext cx="6400800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SzTx/>
              <a:buFontTx/>
              <a:buNone/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Underrubrik/namn på talare e.d.</a:t>
            </a:r>
          </a:p>
        </p:txBody>
      </p:sp>
      <p:pic>
        <p:nvPicPr>
          <p:cNvPr id="43" name="image1.png"/>
          <p:cNvPicPr>
            <a:picLocks noChangeAspect="1"/>
          </p:cNvPicPr>
          <p:nvPr/>
        </p:nvPicPr>
        <p:blipFill>
          <a:blip r:embed="rId2">
            <a:extLst/>
          </a:blip>
          <a:srcRect l="6364" t="17347" r="5689" b="16077"/>
          <a:stretch>
            <a:fillRect/>
          </a:stretch>
        </p:blipFill>
        <p:spPr>
          <a:xfrm>
            <a:off x="399599" y="5929200"/>
            <a:ext cx="2368802" cy="617948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hape 4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sida Grön">
    <p:bg>
      <p:bgPr>
        <a:solidFill>
          <a:srgbClr val="00CFB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xfrm>
            <a:off x="1371600" y="1812899"/>
            <a:ext cx="6400800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Presentationenstitel/rubrik</a:t>
            </a:r>
          </a:p>
        </p:txBody>
      </p:sp>
      <p:sp>
        <p:nvSpPr>
          <p:cNvPr id="52" name="Shape 52"/>
          <p:cNvSpPr/>
          <p:nvPr>
            <p:ph type="body" sz="quarter" idx="1"/>
          </p:nvPr>
        </p:nvSpPr>
        <p:spPr>
          <a:xfrm>
            <a:off x="1371600" y="3493961"/>
            <a:ext cx="6400800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SzTx/>
              <a:buFontTx/>
              <a:buNone/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Underrubrik/namn på talare e.d.</a:t>
            </a:r>
          </a:p>
        </p:txBody>
      </p:sp>
      <p:pic>
        <p:nvPicPr>
          <p:cNvPr id="53" name="image1.png"/>
          <p:cNvPicPr>
            <a:picLocks noChangeAspect="1"/>
          </p:cNvPicPr>
          <p:nvPr/>
        </p:nvPicPr>
        <p:blipFill>
          <a:blip r:embed="rId2">
            <a:extLst/>
          </a:blip>
          <a:srcRect l="6364" t="17347" r="5689" b="16077"/>
          <a:stretch>
            <a:fillRect/>
          </a:stretch>
        </p:blipFill>
        <p:spPr>
          <a:xfrm>
            <a:off x="399599" y="5929200"/>
            <a:ext cx="2368802" cy="617948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sida Grön (mörk)">
    <p:bg>
      <p:bgPr>
        <a:solidFill>
          <a:srgbClr val="3BA8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title"/>
          </p:nvPr>
        </p:nvSpPr>
        <p:spPr>
          <a:xfrm>
            <a:off x="1371600" y="1812899"/>
            <a:ext cx="6400800" cy="14700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>
            <a:normAutofit fontScale="100000" lnSpcReduction="0"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Presentationenstitel/rubrik</a:t>
            </a:r>
          </a:p>
        </p:txBody>
      </p:sp>
      <p:sp>
        <p:nvSpPr>
          <p:cNvPr id="62" name="Shape 62"/>
          <p:cNvSpPr/>
          <p:nvPr>
            <p:ph type="body" sz="quarter" idx="1"/>
          </p:nvPr>
        </p:nvSpPr>
        <p:spPr>
          <a:xfrm>
            <a:off x="1371600" y="3493961"/>
            <a:ext cx="6400800" cy="11752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SzTx/>
              <a:buFontTx/>
              <a:buNone/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Underrubrik/namn på talare e.d.</a:t>
            </a:r>
          </a:p>
        </p:txBody>
      </p:sp>
      <p:pic>
        <p:nvPicPr>
          <p:cNvPr id="63" name="image1.png"/>
          <p:cNvPicPr>
            <a:picLocks noChangeAspect="1"/>
          </p:cNvPicPr>
          <p:nvPr/>
        </p:nvPicPr>
        <p:blipFill>
          <a:blip r:embed="rId2">
            <a:extLst/>
          </a:blip>
          <a:srcRect l="6364" t="17347" r="5689" b="16077"/>
          <a:stretch>
            <a:fillRect/>
          </a:stretch>
        </p:blipFill>
        <p:spPr>
          <a:xfrm>
            <a:off x="399599" y="5929200"/>
            <a:ext cx="2368802" cy="617948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om 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om Blå">
    <p:bg>
      <p:bgPr>
        <a:solidFill>
          <a:srgbClr val="00B9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om blå layout (mörk)">
    <p:bg>
      <p:bgPr>
        <a:solidFill>
          <a:srgbClr val="0099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457200" y="92074"/>
            <a:ext cx="8229600" cy="1508127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6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8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comments" Target="../comments/comment1.xml"/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comments" Target="../comments/comment2.xml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6" Type="http://schemas.openxmlformats.org/officeDocument/2006/relationships/image" Target="../media/image1.g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6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>
            <p:ph type="ctrTitle"/>
          </p:nvPr>
        </p:nvSpPr>
        <p:spPr>
          <a:xfrm>
            <a:off x="1085849" y="1077886"/>
            <a:ext cx="6972301" cy="1470026"/>
          </a:xfrm>
          <a:prstGeom prst="rect">
            <a:avLst/>
          </a:prstGeom>
        </p:spPr>
        <p:txBody>
          <a:bodyPr/>
          <a:lstStyle>
            <a:lvl1pPr>
              <a:defRPr sz="54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335" name="Shape 335"/>
          <p:cNvSpPr/>
          <p:nvPr>
            <p:ph type="subTitle" sz="quarter" idx="1"/>
          </p:nvPr>
        </p:nvSpPr>
        <p:spPr>
          <a:xfrm>
            <a:off x="509585" y="2547910"/>
            <a:ext cx="8124826" cy="604865"/>
          </a:xfrm>
          <a:prstGeom prst="rect">
            <a:avLst/>
          </a:prstGeom>
        </p:spPr>
        <p:txBody>
          <a:bodyPr/>
          <a:lstStyle/>
          <a:p>
            <a:pPr/>
            <a:r>
              <a:t>An interactive interface for geo-based video streaming</a:t>
            </a:r>
          </a:p>
        </p:txBody>
      </p:sp>
      <p:sp>
        <p:nvSpPr>
          <p:cNvPr id="336" name="Shape 336"/>
          <p:cNvSpPr/>
          <p:nvPr/>
        </p:nvSpPr>
        <p:spPr>
          <a:xfrm>
            <a:off x="1552572" y="3900189"/>
            <a:ext cx="6038851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Andreas Nordberg och Jonathan Sjölund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Geographical placement algorithm</a:t>
            </a:r>
          </a:p>
        </p:txBody>
      </p:sp>
      <p:sp>
        <p:nvSpPr>
          <p:cNvPr id="466" name="Shape 466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</p:spPr>
        <p:txBody>
          <a:bodyPr/>
          <a:lstStyle/>
          <a:p>
            <a:pPr/>
            <a:r>
              <a:t>Funktionalitet, precision, begränsningar och resultat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469" name="Shape 469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/>
          <a:p>
            <a:pPr/>
            <a:r>
              <a:t>Algoritmens idé och funktion</a:t>
            </a:r>
          </a:p>
        </p:txBody>
      </p:sp>
      <p:sp>
        <p:nvSpPr>
          <p:cNvPr id="470" name="Shape 470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471" name="Shape 471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72" name="Shape 472"/>
          <p:cNvSpPr/>
          <p:nvPr/>
        </p:nvSpPr>
        <p:spPr>
          <a:xfrm>
            <a:off x="771526" y="2028825"/>
            <a:ext cx="3981451" cy="316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Struktur:</a:t>
            </a:r>
          </a:p>
          <a:p>
            <a:pPr marL="3429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Göra om latitud &amp; longitud till x- och y-koordinater</a:t>
            </a:r>
          </a:p>
          <a:p>
            <a:pPr marL="3429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Bygger på att titta varje objekts verkliga relativa position och flytta i enlighet mot andra objekt</a:t>
            </a:r>
          </a:p>
          <a:p>
            <a:pPr marL="3429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Startar i mitten och bygger sig utåt</a:t>
            </a:r>
          </a:p>
        </p:txBody>
      </p:sp>
      <p:pic>
        <p:nvPicPr>
          <p:cNvPr id="473" name="image20.jpeg" descr="https://upload.wikimedia.org/wikipedia/commons/9/97/Triangles_(spherical_geometry)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50987" y="1830355"/>
            <a:ext cx="2004175" cy="16490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476" name="Shape 476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477" name="Shape 477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78" name="image21.png"/>
          <p:cNvPicPr>
            <a:picLocks noChangeAspect="1"/>
          </p:cNvPicPr>
          <p:nvPr/>
        </p:nvPicPr>
        <p:blipFill>
          <a:blip r:embed="rId2">
            <a:extLst/>
          </a:blip>
          <a:srcRect l="33183" t="26111" r="34630" b="31805"/>
          <a:stretch>
            <a:fillRect/>
          </a:stretch>
        </p:blipFill>
        <p:spPr>
          <a:xfrm>
            <a:off x="27678" y="2219323"/>
            <a:ext cx="2729527" cy="26765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79" name="image22.png"/>
          <p:cNvPicPr>
            <a:picLocks noChangeAspect="1"/>
          </p:cNvPicPr>
          <p:nvPr/>
        </p:nvPicPr>
        <p:blipFill>
          <a:blip r:embed="rId3">
            <a:extLst/>
          </a:blip>
          <a:srcRect l="33020" t="26389" r="34376" b="32222"/>
          <a:stretch>
            <a:fillRect/>
          </a:stretch>
        </p:blipFill>
        <p:spPr>
          <a:xfrm>
            <a:off x="2968895" y="2199088"/>
            <a:ext cx="2811251" cy="26765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80" name="image23.png"/>
          <p:cNvPicPr>
            <a:picLocks noChangeAspect="1"/>
          </p:cNvPicPr>
          <p:nvPr/>
        </p:nvPicPr>
        <p:blipFill>
          <a:blip r:embed="rId4">
            <a:extLst/>
          </a:blip>
          <a:srcRect l="33542" t="26251" r="34792" b="32360"/>
          <a:stretch>
            <a:fillRect/>
          </a:stretch>
        </p:blipFill>
        <p:spPr>
          <a:xfrm>
            <a:off x="5991838" y="2199088"/>
            <a:ext cx="2771702" cy="2716998"/>
          </a:xfrm>
          <a:prstGeom prst="rect">
            <a:avLst/>
          </a:prstGeom>
          <a:ln w="12700">
            <a:miter lim="400000"/>
          </a:ln>
        </p:spPr>
      </p:pic>
      <p:sp>
        <p:nvSpPr>
          <p:cNvPr id="481" name="Shape 481"/>
          <p:cNvSpPr/>
          <p:nvPr/>
        </p:nvSpPr>
        <p:spPr>
          <a:xfrm>
            <a:off x="2757203" y="3417685"/>
            <a:ext cx="211693" cy="27980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82" name="Shape 482"/>
          <p:cNvSpPr/>
          <p:nvPr/>
        </p:nvSpPr>
        <p:spPr>
          <a:xfrm>
            <a:off x="5780146" y="3417685"/>
            <a:ext cx="211693" cy="27980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83" name="Shape 483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/>
          <a:p>
            <a:pPr/>
            <a:r>
              <a:t>Algoritmens idé och funktion</a:t>
            </a:r>
          </a:p>
        </p:txBody>
      </p:sp>
      <p:sp>
        <p:nvSpPr>
          <p:cNvPr id="484" name="Shape 484"/>
          <p:cNvSpPr/>
          <p:nvPr/>
        </p:nvSpPr>
        <p:spPr>
          <a:xfrm>
            <a:off x="685076" y="5057774"/>
            <a:ext cx="1391375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Börjar i mitten</a:t>
            </a:r>
          </a:p>
        </p:txBody>
      </p:sp>
      <p:sp>
        <p:nvSpPr>
          <p:cNvPr id="485" name="Shape 485"/>
          <p:cNvSpPr/>
          <p:nvPr/>
        </p:nvSpPr>
        <p:spPr>
          <a:xfrm>
            <a:off x="3464349" y="5057774"/>
            <a:ext cx="2179043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Expanderar utåt och relativt mot varandra</a:t>
            </a:r>
          </a:p>
        </p:txBody>
      </p:sp>
      <p:sp>
        <p:nvSpPr>
          <p:cNvPr id="486" name="Shape 486"/>
          <p:cNvSpPr/>
          <p:nvPr/>
        </p:nvSpPr>
        <p:spPr>
          <a:xfrm>
            <a:off x="6662093" y="5038724"/>
            <a:ext cx="1391375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Slutgiltig placering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489" name="Shape 489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/>
          <a:p>
            <a:pPr/>
            <a:r>
              <a:t>Resultat av algoritmen</a:t>
            </a:r>
          </a:p>
        </p:txBody>
      </p:sp>
      <p:sp>
        <p:nvSpPr>
          <p:cNvPr id="490" name="Shape 490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491" name="Shape 491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92" name="image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5924" y="3057300"/>
            <a:ext cx="2131255" cy="2028545"/>
          </a:xfrm>
          <a:prstGeom prst="rect">
            <a:avLst/>
          </a:prstGeom>
          <a:ln w="12700">
            <a:miter lim="400000"/>
          </a:ln>
        </p:spPr>
      </p:pic>
      <p:pic>
        <p:nvPicPr>
          <p:cNvPr id="493" name="image2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38167" y="3057300"/>
            <a:ext cx="2134623" cy="2031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494" name="image2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91410" y="3060506"/>
            <a:ext cx="2131255" cy="2028544"/>
          </a:xfrm>
          <a:prstGeom prst="rect">
            <a:avLst/>
          </a:prstGeom>
          <a:ln w="12700">
            <a:miter lim="400000"/>
          </a:ln>
        </p:spPr>
      </p:pic>
      <p:sp>
        <p:nvSpPr>
          <p:cNvPr id="495" name="Shape 495"/>
          <p:cNvSpPr/>
          <p:nvPr/>
        </p:nvSpPr>
        <p:spPr>
          <a:xfrm>
            <a:off x="3205840" y="5089049"/>
            <a:ext cx="270510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/>
            </a:lvl1pPr>
          </a:lstStyle>
          <a:p>
            <a:pPr/>
            <a:r>
              <a:t>Med Equireqtangular formeln</a:t>
            </a:r>
          </a:p>
        </p:txBody>
      </p:sp>
      <p:sp>
        <p:nvSpPr>
          <p:cNvPr id="496" name="Shape 496"/>
          <p:cNvSpPr/>
          <p:nvPr/>
        </p:nvSpPr>
        <p:spPr>
          <a:xfrm>
            <a:off x="593363" y="2124075"/>
            <a:ext cx="6883763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Testning av algoritmen med mindre än 10 objekt</a:t>
            </a:r>
          </a:p>
        </p:txBody>
      </p:sp>
      <p:sp>
        <p:nvSpPr>
          <p:cNvPr id="497" name="Shape 497"/>
          <p:cNvSpPr/>
          <p:nvPr/>
        </p:nvSpPr>
        <p:spPr>
          <a:xfrm>
            <a:off x="6004486" y="5089049"/>
            <a:ext cx="270510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/>
            </a:lvl1pPr>
          </a:lstStyle>
          <a:p>
            <a:pPr/>
            <a:r>
              <a:t>Utan Equireqtangular formeln</a:t>
            </a:r>
          </a:p>
        </p:txBody>
      </p:sp>
      <p:sp>
        <p:nvSpPr>
          <p:cNvPr id="498" name="Shape 498"/>
          <p:cNvSpPr/>
          <p:nvPr/>
        </p:nvSpPr>
        <p:spPr>
          <a:xfrm>
            <a:off x="593363" y="5089049"/>
            <a:ext cx="2390776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Googlemap bild med punkter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501" name="Shape 501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/>
          <a:p>
            <a:pPr/>
            <a:r>
              <a:t>Resultat av algoritmen</a:t>
            </a:r>
          </a:p>
        </p:txBody>
      </p:sp>
      <p:sp>
        <p:nvSpPr>
          <p:cNvPr id="502" name="Shape 502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503" name="Shape 503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04" name="Shape 504"/>
          <p:cNvSpPr/>
          <p:nvPr/>
        </p:nvSpPr>
        <p:spPr>
          <a:xfrm>
            <a:off x="593363" y="2124075"/>
            <a:ext cx="6883763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Testning av algoritmen med fler än 10 objekt</a:t>
            </a:r>
          </a:p>
        </p:txBody>
      </p:sp>
      <p:pic>
        <p:nvPicPr>
          <p:cNvPr id="505" name="image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63198" y="2649665"/>
            <a:ext cx="2534163" cy="2740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06" name="image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9199" y="2649665"/>
            <a:ext cx="2534164" cy="2740100"/>
          </a:xfrm>
          <a:prstGeom prst="rect">
            <a:avLst/>
          </a:prstGeom>
          <a:ln w="12700">
            <a:miter lim="400000"/>
          </a:ln>
        </p:spPr>
      </p:pic>
      <p:sp>
        <p:nvSpPr>
          <p:cNvPr id="507" name="Shape 507"/>
          <p:cNvSpPr/>
          <p:nvPr/>
        </p:nvSpPr>
        <p:spPr>
          <a:xfrm>
            <a:off x="973730" y="5389764"/>
            <a:ext cx="270510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/>
            </a:lvl1pPr>
          </a:lstStyle>
          <a:p>
            <a:pPr/>
            <a:r>
              <a:t>Med Equireqtangular formeln</a:t>
            </a:r>
          </a:p>
        </p:txBody>
      </p:sp>
      <p:sp>
        <p:nvSpPr>
          <p:cNvPr id="508" name="Shape 508"/>
          <p:cNvSpPr/>
          <p:nvPr/>
        </p:nvSpPr>
        <p:spPr>
          <a:xfrm>
            <a:off x="5077729" y="5389764"/>
            <a:ext cx="270510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/>
            </a:lvl1pPr>
          </a:lstStyle>
          <a:p>
            <a:pPr/>
            <a:r>
              <a:t>Utan Equireqtangular formeln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Diskussion och slutsats</a:t>
            </a:r>
          </a:p>
        </p:txBody>
      </p:sp>
      <p:sp>
        <p:nvSpPr>
          <p:cNvPr id="511" name="Shape 511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pPr/>
            <a:r>
              <a:t>Svårigheter och förbättringar, framtida arbeten samt utökat arbete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514" name="Shape 514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/>
          <a:p>
            <a:pPr/>
            <a:r>
              <a:t>Diskussion</a:t>
            </a:r>
          </a:p>
        </p:txBody>
      </p:sp>
      <p:sp>
        <p:nvSpPr>
          <p:cNvPr id="515" name="Shape 515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516" name="Shape 516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17" name="Shape 517"/>
          <p:cNvSpPr/>
          <p:nvPr/>
        </p:nvSpPr>
        <p:spPr>
          <a:xfrm>
            <a:off x="762000" y="1830355"/>
            <a:ext cx="6000750" cy="317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Integrering med 360 kameror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Användning under möten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Potentiella prefetching idéer 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Förutse videos man kommer se på Youtube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HAS och prefetching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520" name="Shape 520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HTTP-adaptive Streaming och Prefetching</a:t>
            </a:r>
          </a:p>
        </p:txBody>
      </p:sp>
      <p:sp>
        <p:nvSpPr>
          <p:cNvPr id="521" name="Shape 521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522" name="Shape 522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23" name="image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19096" y="1961002"/>
            <a:ext cx="4634852" cy="4067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524" name="image2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3363" y="1830354"/>
            <a:ext cx="3042834" cy="1937414"/>
          </a:xfrm>
          <a:prstGeom prst="rect">
            <a:avLst/>
          </a:prstGeom>
          <a:ln w="12700">
            <a:miter lim="400000"/>
          </a:ln>
        </p:spPr>
      </p:pic>
      <p:pic>
        <p:nvPicPr>
          <p:cNvPr id="525" name="image3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3363" y="4002902"/>
            <a:ext cx="3144242" cy="2025848"/>
          </a:xfrm>
          <a:prstGeom prst="rect">
            <a:avLst/>
          </a:prstGeom>
          <a:ln w="12700">
            <a:miter lim="400000"/>
          </a:ln>
        </p:spPr>
      </p:pic>
      <p:sp>
        <p:nvSpPr>
          <p:cNvPr id="526" name="Shape 526"/>
          <p:cNvSpPr/>
          <p:nvPr/>
        </p:nvSpPr>
        <p:spPr>
          <a:xfrm>
            <a:off x="1812943" y="3767768"/>
            <a:ext cx="352541" cy="235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529" name="Shape 529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/>
          <a:p>
            <a:pPr/>
            <a:r>
              <a:t>Slutsats</a:t>
            </a:r>
          </a:p>
        </p:txBody>
      </p:sp>
      <p:sp>
        <p:nvSpPr>
          <p:cNvPr id="530" name="Shape 530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531" name="Shape 531"/>
          <p:cNvSpPr/>
          <p:nvPr>
            <p:ph type="sldNum" sz="quarter" idx="2"/>
          </p:nvPr>
        </p:nvSpPr>
        <p:spPr>
          <a:xfrm>
            <a:off x="8270293" y="361653"/>
            <a:ext cx="245751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32" name="Shape 532"/>
          <p:cNvSpPr/>
          <p:nvPr/>
        </p:nvSpPr>
        <p:spPr>
          <a:xfrm>
            <a:off x="762000" y="1830355"/>
            <a:ext cx="7754044" cy="352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Vårt arbete har bidragit med en command-and-control center interface för interaktive video strömmning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Interface kan acceptera godtyckligt många objekt och placera ut dem själv automatiskt med precision som medför att relativitet behålls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I framtida arbeten kommer prefetching med HAS bli implementerad för att ge ”seamless interaction”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/>
          <p:nvPr>
            <p:ph type="body" sz="quarter" idx="1"/>
          </p:nvPr>
        </p:nvSpPr>
        <p:spPr>
          <a:xfrm>
            <a:off x="1320799" y="1814513"/>
            <a:ext cx="6651540" cy="1230313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2900"/>
            </a:pPr>
            <a:r>
              <a:t>Tack för oss!</a:t>
            </a:r>
          </a:p>
          <a:p>
            <a:pPr>
              <a:spcBef>
                <a:spcPts val="600"/>
              </a:spcBef>
              <a:defRPr sz="2900"/>
            </a:pPr>
            <a:r>
              <a:t>Andreas Nordberg och Jonathan Sjölund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pic>
        <p:nvPicPr>
          <p:cNvPr id="339" name="image4.jpg" descr="https://www-cdn.jtvnw.net/images/twitch_logo3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20352990">
            <a:off x="256789" y="2441965"/>
            <a:ext cx="249555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Shape 340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Varje dag ses miljontals olika video strömmar</a:t>
            </a:r>
          </a:p>
        </p:txBody>
      </p:sp>
      <p:sp>
        <p:nvSpPr>
          <p:cNvPr id="341" name="Shape 341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342" name="Shape 342"/>
          <p:cNvSpPr/>
          <p:nvPr>
            <p:ph type="sldNum" sz="quarter" idx="2"/>
          </p:nvPr>
        </p:nvSpPr>
        <p:spPr>
          <a:xfrm>
            <a:off x="8341098" y="361653"/>
            <a:ext cx="174946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3" name="Shape 343"/>
          <p:cNvSpPr/>
          <p:nvPr/>
        </p:nvSpPr>
        <p:spPr>
          <a:xfrm>
            <a:off x="762000" y="1830355"/>
            <a:ext cx="600075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Twitch, Youtube, och även Facebook m.m.</a:t>
            </a:r>
          </a:p>
        </p:txBody>
      </p:sp>
      <p:pic>
        <p:nvPicPr>
          <p:cNvPr id="344" name="image5.jpg" descr="http://www.ispreview.co.uk/wp-content/uploads/ngg_featured/internet_video_and_streaming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77026" y="2522852"/>
            <a:ext cx="3553687" cy="2606039"/>
          </a:xfrm>
          <a:prstGeom prst="rect">
            <a:avLst/>
          </a:prstGeom>
          <a:ln w="12700">
            <a:miter lim="400000"/>
          </a:ln>
        </p:spPr>
      </p:pic>
      <p:pic>
        <p:nvPicPr>
          <p:cNvPr id="345" name="image6.png" descr="https://s.ytimg.com/yts/img/yt_1200-vfl4C3T0K.png"/>
          <p:cNvPicPr>
            <a:picLocks noChangeAspect="1"/>
          </p:cNvPicPr>
          <p:nvPr/>
        </p:nvPicPr>
        <p:blipFill>
          <a:blip r:embed="rId5">
            <a:extLst/>
          </a:blip>
          <a:srcRect l="15197" t="34919" r="13575" b="34968"/>
          <a:stretch>
            <a:fillRect/>
          </a:stretch>
        </p:blipFill>
        <p:spPr>
          <a:xfrm rot="526522">
            <a:off x="6723943" y="2834425"/>
            <a:ext cx="2343152" cy="990602"/>
          </a:xfrm>
          <a:prstGeom prst="rect">
            <a:avLst/>
          </a:prstGeom>
          <a:ln w="12700">
            <a:miter lim="400000"/>
          </a:ln>
        </p:spPr>
      </p:pic>
      <p:pic>
        <p:nvPicPr>
          <p:cNvPr id="346" name="image7.png" descr="http://www.underconsideration.com/brandnew/archives/facebook_2015_logo_detail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418969" y="4584641"/>
            <a:ext cx="2688770" cy="9330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349" name="Shape 349"/>
          <p:cNvSpPr/>
          <p:nvPr>
            <p:ph type="title"/>
          </p:nvPr>
        </p:nvSpPr>
        <p:spPr>
          <a:xfrm>
            <a:off x="685075" y="818760"/>
            <a:ext cx="8268329" cy="831131"/>
          </a:xfrm>
          <a:prstGeom prst="rect">
            <a:avLst/>
          </a:prstGeom>
        </p:spPr>
        <p:txBody>
          <a:bodyPr/>
          <a:lstStyle>
            <a:lvl1pPr algn="ctr" defTabSz="342900">
              <a:defRPr sz="2400"/>
            </a:lvl1pPr>
          </a:lstStyle>
          <a:p>
            <a:pPr/>
            <a:r>
              <a:t>Tänk om man kunde interagera och byta mellan video strömmar på begäran</a:t>
            </a:r>
          </a:p>
        </p:txBody>
      </p:sp>
      <p:sp>
        <p:nvSpPr>
          <p:cNvPr id="350" name="Shape 350"/>
          <p:cNvSpPr/>
          <p:nvPr>
            <p:ph type="body" sz="quarter" idx="1"/>
          </p:nvPr>
        </p:nvSpPr>
        <p:spPr>
          <a:xfrm>
            <a:off x="593362" y="1843625"/>
            <a:ext cx="2417366" cy="588994"/>
          </a:xfrm>
          <a:prstGeom prst="rect">
            <a:avLst/>
          </a:prstGeom>
        </p:spPr>
        <p:txBody>
          <a:bodyPr/>
          <a:lstStyle>
            <a:lvl1pPr marL="0" indent="0" algn="ctr" defTabSz="384047">
              <a:spcBef>
                <a:spcPts val="700"/>
              </a:spcBef>
              <a:buSzTx/>
              <a:buNone/>
              <a:defRPr sz="1679"/>
            </a:lvl1pPr>
          </a:lstStyle>
          <a:p>
            <a:pPr/>
            <a:r>
              <a:t>Under event och festivaler</a:t>
            </a:r>
          </a:p>
        </p:txBody>
      </p:sp>
      <p:sp>
        <p:nvSpPr>
          <p:cNvPr id="351" name="Shape 351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352" name="Shape 352"/>
          <p:cNvSpPr/>
          <p:nvPr>
            <p:ph type="sldNum" sz="quarter" idx="2"/>
          </p:nvPr>
        </p:nvSpPr>
        <p:spPr>
          <a:xfrm>
            <a:off x="8341098" y="361653"/>
            <a:ext cx="174946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53" name="image8-small.jpg" descr="http://thenextweb.com/wp-content/blogs.dir/1/files/2013/09/85807485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5076" y="2643788"/>
            <a:ext cx="2220804" cy="1480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354" name="image9.jpg" descr="https://cdn3.vox-cdn.com/thumbor/W6a_pgSkVrcl-5V2U-UOnsVBjFM=/356x0:1244x500/1600x900/cdn0.vox-cdn.com/uploads/chorus_image/image/47846167/league_of_legends_world_championship_2015.0.0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5076" y="4264614"/>
            <a:ext cx="2222864" cy="1250362"/>
          </a:xfrm>
          <a:prstGeom prst="rect">
            <a:avLst/>
          </a:prstGeom>
          <a:ln w="12700">
            <a:miter lim="400000"/>
          </a:ln>
        </p:spPr>
      </p:pic>
      <p:sp>
        <p:nvSpPr>
          <p:cNvPr id="355" name="Shape 355"/>
          <p:cNvSpPr/>
          <p:nvPr/>
        </p:nvSpPr>
        <p:spPr>
          <a:xfrm>
            <a:off x="6144874" y="1821906"/>
            <a:ext cx="2808530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900"/>
              </a:spcBef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Men även under katastrofscenarion</a:t>
            </a:r>
          </a:p>
        </p:txBody>
      </p:sp>
      <p:sp>
        <p:nvSpPr>
          <p:cNvPr id="356" name="Shape 356"/>
          <p:cNvSpPr/>
          <p:nvPr/>
        </p:nvSpPr>
        <p:spPr>
          <a:xfrm>
            <a:off x="3345188" y="1826130"/>
            <a:ext cx="2628237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900"/>
              </a:spcBef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Under forskning och arbete</a:t>
            </a:r>
          </a:p>
        </p:txBody>
      </p:sp>
      <p:pic>
        <p:nvPicPr>
          <p:cNvPr id="357" name="image10.jpg" descr="http://www.moderat.se/sites/default/files/styles/slideshow/public/forskning_canstock.jpg?itok=Fiu1oiB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016592" y="3398722"/>
            <a:ext cx="2996514" cy="1688512"/>
          </a:xfrm>
          <a:prstGeom prst="rect">
            <a:avLst/>
          </a:prstGeom>
          <a:ln w="12700">
            <a:miter lim="400000"/>
          </a:ln>
        </p:spPr>
      </p:pic>
      <p:pic>
        <p:nvPicPr>
          <p:cNvPr id="358" name="image11.gif" descr="https://jeffalderdice.files.wordpress.com/2013/06/disaster1.gi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113398" y="3340689"/>
            <a:ext cx="2871480" cy="18478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4" grpId="3"/>
      <p:bldP build="whole" bldLvl="1" animBg="1" rev="0" advAuto="0" spid="355" grpId="6"/>
      <p:bldP build="whole" bldLvl="1" animBg="1" rev="0" advAuto="0" spid="357" grpId="5"/>
      <p:bldP build="whole" bldLvl="1" animBg="1" rev="0" advAuto="0" spid="356" grpId="4"/>
      <p:bldP build="p" bldLvl="1" animBg="1" rev="0" advAuto="0" spid="350" grpId="1"/>
      <p:bldP build="whole" bldLvl="1" animBg="1" rev="0" advAuto="0" spid="358" grpId="7"/>
      <p:bldP build="whole" bldLvl="1" animBg="1" rev="0" advAuto="0" spid="353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361" name="Shape 361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>
            <a:lvl1pPr algn="ctr" defTabSz="379475">
              <a:defRPr sz="2656"/>
            </a:lvl1pPr>
          </a:lstStyle>
          <a:p>
            <a:pPr/>
            <a:r>
              <a:t>Ge möjligheten för en användare att byta vy på begäran</a:t>
            </a:r>
          </a:p>
        </p:txBody>
      </p:sp>
      <p:sp>
        <p:nvSpPr>
          <p:cNvPr id="362" name="Shape 362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363" name="Shape 363"/>
          <p:cNvSpPr/>
          <p:nvPr>
            <p:ph type="sldNum" sz="quarter" idx="2"/>
          </p:nvPr>
        </p:nvSpPr>
        <p:spPr>
          <a:xfrm>
            <a:off x="8341098" y="361653"/>
            <a:ext cx="174946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64" name="image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061896"/>
            <a:ext cx="9144000" cy="28675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Command-and-control center interface</a:t>
            </a:r>
          </a:p>
        </p:txBody>
      </p:sp>
      <p:sp>
        <p:nvSpPr>
          <p:cNvPr id="367" name="Shape 367"/>
          <p:cNvSpPr/>
          <p:nvPr>
            <p:ph type="body" sz="quarter" idx="1"/>
          </p:nvPr>
        </p:nvSpPr>
        <p:spPr>
          <a:xfrm>
            <a:off x="1256096" y="3493961"/>
            <a:ext cx="6400801" cy="1175297"/>
          </a:xfrm>
          <a:prstGeom prst="rect">
            <a:avLst/>
          </a:prstGeom>
        </p:spPr>
        <p:txBody>
          <a:bodyPr/>
          <a:lstStyle/>
          <a:p>
            <a:pPr/>
            <a:r>
              <a:t>Representation, funktionalitet, server integration och resultat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370" name="Shape 370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>
            <a:lvl1pPr defTabSz="411479">
              <a:defRPr sz="2880"/>
            </a:lvl1pPr>
          </a:lstStyle>
          <a:p>
            <a:pPr/>
            <a:r>
              <a:t>Koncept interface för Command-and-control center </a:t>
            </a:r>
          </a:p>
        </p:txBody>
      </p:sp>
      <p:sp>
        <p:nvSpPr>
          <p:cNvPr id="371" name="Shape 371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372" name="Shape 372"/>
          <p:cNvSpPr/>
          <p:nvPr>
            <p:ph type="sldNum" sz="quarter" idx="2"/>
          </p:nvPr>
        </p:nvSpPr>
        <p:spPr>
          <a:xfrm>
            <a:off x="8341098" y="361653"/>
            <a:ext cx="174946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73" name="image1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72883" y="2001805"/>
            <a:ext cx="4276675" cy="4016236"/>
          </a:xfrm>
          <a:prstGeom prst="rect">
            <a:avLst/>
          </a:prstGeom>
          <a:ln w="12700">
            <a:miter lim="400000"/>
          </a:ln>
        </p:spPr>
      </p:pic>
      <p:sp>
        <p:nvSpPr>
          <p:cNvPr id="374" name="Shape 374"/>
          <p:cNvSpPr/>
          <p:nvPr/>
        </p:nvSpPr>
        <p:spPr>
          <a:xfrm>
            <a:off x="819149" y="2590799"/>
            <a:ext cx="3253735" cy="301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Streaming-objekt</a:t>
            </a:r>
          </a:p>
          <a:p>
            <a:pPr lvl="1" marL="8001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GPS information</a:t>
            </a:r>
          </a:p>
          <a:p>
            <a:pPr lvl="1" marL="8001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Riktning</a:t>
            </a:r>
          </a:p>
          <a:p>
            <a:pPr lvl="1">
              <a:defRPr sz="20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Point of Interest</a:t>
            </a:r>
          </a:p>
          <a:p>
            <a:pPr lvl="1" marL="8001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GPS information</a:t>
            </a:r>
          </a:p>
          <a:p>
            <a:pPr lvl="1">
              <a:defRPr sz="20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000">
                <a:latin typeface="Georgia"/>
                <a:ea typeface="Georgia"/>
                <a:cs typeface="Georgia"/>
                <a:sym typeface="Georgia"/>
              </a:defRPr>
            </a:pPr>
            <a:r>
              <a:t>Väderstreck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377" name="Shape 377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/>
          <a:p>
            <a:pPr/>
            <a:r>
              <a:t>Adobe Media Server</a:t>
            </a:r>
          </a:p>
        </p:txBody>
      </p:sp>
      <p:sp>
        <p:nvSpPr>
          <p:cNvPr id="378" name="Shape 378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379" name="Shape 379"/>
          <p:cNvSpPr/>
          <p:nvPr>
            <p:ph type="sldNum" sz="quarter" idx="2"/>
          </p:nvPr>
        </p:nvSpPr>
        <p:spPr>
          <a:xfrm>
            <a:off x="8341098" y="361653"/>
            <a:ext cx="174946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0" name="Shape 380"/>
          <p:cNvSpPr/>
          <p:nvPr/>
        </p:nvSpPr>
        <p:spPr>
          <a:xfrm>
            <a:off x="330505" y="2126254"/>
            <a:ext cx="6099776" cy="352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Möjliggör hämtning av videos via HTTP</a:t>
            </a:r>
          </a:p>
          <a:p>
            <a:pPr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Apache server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  <a:r>
              <a:t>Användes för att kunna utnyttja möjligheten att ladda ner chunks från cachen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  <a:p>
            <a:pPr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381" name="Shape 381"/>
          <p:cNvSpPr/>
          <p:nvPr/>
        </p:nvSpPr>
        <p:spPr>
          <a:xfrm>
            <a:off x="685075" y="5221994"/>
            <a:ext cx="7496965" cy="35254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384" name="Group 384"/>
          <p:cNvGrpSpPr/>
          <p:nvPr/>
        </p:nvGrpSpPr>
        <p:grpSpPr>
          <a:xfrm>
            <a:off x="685076" y="5212844"/>
            <a:ext cx="394578" cy="370841"/>
            <a:chOff x="0" y="0"/>
            <a:chExt cx="394577" cy="370840"/>
          </a:xfrm>
        </p:grpSpPr>
        <p:sp>
          <p:nvSpPr>
            <p:cNvPr id="382" name="Shape 382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83" name="Shape 383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1</a:t>
              </a:r>
            </a:p>
          </p:txBody>
        </p:sp>
      </p:grpSp>
      <p:grpSp>
        <p:nvGrpSpPr>
          <p:cNvPr id="387" name="Group 387"/>
          <p:cNvGrpSpPr/>
          <p:nvPr/>
        </p:nvGrpSpPr>
        <p:grpSpPr>
          <a:xfrm>
            <a:off x="1079652" y="5212844"/>
            <a:ext cx="394578" cy="370841"/>
            <a:chOff x="0" y="0"/>
            <a:chExt cx="394577" cy="370840"/>
          </a:xfrm>
        </p:grpSpPr>
        <p:sp>
          <p:nvSpPr>
            <p:cNvPr id="385" name="Shape 385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86" name="Shape 386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2</a:t>
              </a:r>
            </a:p>
          </p:txBody>
        </p:sp>
      </p:grpSp>
      <p:grpSp>
        <p:nvGrpSpPr>
          <p:cNvPr id="390" name="Group 390"/>
          <p:cNvGrpSpPr/>
          <p:nvPr/>
        </p:nvGrpSpPr>
        <p:grpSpPr>
          <a:xfrm>
            <a:off x="1474229" y="5212844"/>
            <a:ext cx="394578" cy="370841"/>
            <a:chOff x="0" y="0"/>
            <a:chExt cx="394577" cy="370840"/>
          </a:xfrm>
        </p:grpSpPr>
        <p:sp>
          <p:nvSpPr>
            <p:cNvPr id="388" name="Shape 388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89" name="Shape 389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3</a:t>
              </a:r>
            </a:p>
          </p:txBody>
        </p:sp>
      </p:grpSp>
      <p:grpSp>
        <p:nvGrpSpPr>
          <p:cNvPr id="393" name="Group 393"/>
          <p:cNvGrpSpPr/>
          <p:nvPr/>
        </p:nvGrpSpPr>
        <p:grpSpPr>
          <a:xfrm>
            <a:off x="1868807" y="5212844"/>
            <a:ext cx="394578" cy="370841"/>
            <a:chOff x="0" y="0"/>
            <a:chExt cx="394577" cy="370840"/>
          </a:xfrm>
        </p:grpSpPr>
        <p:sp>
          <p:nvSpPr>
            <p:cNvPr id="391" name="Shape 391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92" name="Shape 392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4</a:t>
              </a:r>
            </a:p>
          </p:txBody>
        </p:sp>
      </p:grpSp>
      <p:grpSp>
        <p:nvGrpSpPr>
          <p:cNvPr id="396" name="Group 396"/>
          <p:cNvGrpSpPr/>
          <p:nvPr/>
        </p:nvGrpSpPr>
        <p:grpSpPr>
          <a:xfrm>
            <a:off x="2263383" y="5212844"/>
            <a:ext cx="394578" cy="370841"/>
            <a:chOff x="0" y="0"/>
            <a:chExt cx="394577" cy="370840"/>
          </a:xfrm>
        </p:grpSpPr>
        <p:sp>
          <p:nvSpPr>
            <p:cNvPr id="394" name="Shape 394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95" name="Shape 395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5</a:t>
              </a:r>
            </a:p>
          </p:txBody>
        </p:sp>
      </p:grpSp>
      <p:grpSp>
        <p:nvGrpSpPr>
          <p:cNvPr id="399" name="Group 399"/>
          <p:cNvGrpSpPr/>
          <p:nvPr/>
        </p:nvGrpSpPr>
        <p:grpSpPr>
          <a:xfrm>
            <a:off x="2657961" y="5212844"/>
            <a:ext cx="394578" cy="370841"/>
            <a:chOff x="0" y="0"/>
            <a:chExt cx="394577" cy="370840"/>
          </a:xfrm>
        </p:grpSpPr>
        <p:sp>
          <p:nvSpPr>
            <p:cNvPr id="397" name="Shape 397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98" name="Shape 398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6</a:t>
              </a:r>
            </a:p>
          </p:txBody>
        </p:sp>
      </p:grpSp>
      <p:grpSp>
        <p:nvGrpSpPr>
          <p:cNvPr id="402" name="Group 402"/>
          <p:cNvGrpSpPr/>
          <p:nvPr/>
        </p:nvGrpSpPr>
        <p:grpSpPr>
          <a:xfrm>
            <a:off x="3052538" y="5212844"/>
            <a:ext cx="394578" cy="370841"/>
            <a:chOff x="0" y="0"/>
            <a:chExt cx="394577" cy="370840"/>
          </a:xfrm>
        </p:grpSpPr>
        <p:sp>
          <p:nvSpPr>
            <p:cNvPr id="400" name="Shape 400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01" name="Shape 401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7</a:t>
              </a:r>
            </a:p>
          </p:txBody>
        </p:sp>
      </p:grpSp>
      <p:grpSp>
        <p:nvGrpSpPr>
          <p:cNvPr id="405" name="Group 405"/>
          <p:cNvGrpSpPr/>
          <p:nvPr/>
        </p:nvGrpSpPr>
        <p:grpSpPr>
          <a:xfrm>
            <a:off x="3447115" y="5212844"/>
            <a:ext cx="394578" cy="370841"/>
            <a:chOff x="0" y="0"/>
            <a:chExt cx="394577" cy="370840"/>
          </a:xfrm>
        </p:grpSpPr>
        <p:sp>
          <p:nvSpPr>
            <p:cNvPr id="403" name="Shape 403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04" name="Shape 404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8</a:t>
              </a:r>
            </a:p>
          </p:txBody>
        </p:sp>
      </p:grpSp>
      <p:grpSp>
        <p:nvGrpSpPr>
          <p:cNvPr id="408" name="Group 408"/>
          <p:cNvGrpSpPr/>
          <p:nvPr/>
        </p:nvGrpSpPr>
        <p:grpSpPr>
          <a:xfrm>
            <a:off x="3841691" y="5212844"/>
            <a:ext cx="394578" cy="370841"/>
            <a:chOff x="0" y="0"/>
            <a:chExt cx="394577" cy="370840"/>
          </a:xfrm>
        </p:grpSpPr>
        <p:sp>
          <p:nvSpPr>
            <p:cNvPr id="406" name="Shape 406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07" name="Shape 407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9</a:t>
              </a:r>
            </a:p>
          </p:txBody>
        </p:sp>
      </p:grpSp>
      <p:grpSp>
        <p:nvGrpSpPr>
          <p:cNvPr id="411" name="Group 411"/>
          <p:cNvGrpSpPr/>
          <p:nvPr/>
        </p:nvGrpSpPr>
        <p:grpSpPr>
          <a:xfrm>
            <a:off x="4236268" y="5212844"/>
            <a:ext cx="394578" cy="370841"/>
            <a:chOff x="0" y="0"/>
            <a:chExt cx="394577" cy="370840"/>
          </a:xfrm>
        </p:grpSpPr>
        <p:sp>
          <p:nvSpPr>
            <p:cNvPr id="409" name="Shape 409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10" name="Shape 410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/>
              <a:r>
                <a:t>1</a:t>
              </a:r>
              <a:r>
                <a:rPr spc="-300"/>
                <a:t>0</a:t>
              </a:r>
            </a:p>
          </p:txBody>
        </p:sp>
      </p:grpSp>
      <p:grpSp>
        <p:nvGrpSpPr>
          <p:cNvPr id="414" name="Group 414"/>
          <p:cNvGrpSpPr/>
          <p:nvPr/>
        </p:nvGrpSpPr>
        <p:grpSpPr>
          <a:xfrm>
            <a:off x="4630846" y="5212844"/>
            <a:ext cx="394578" cy="370841"/>
            <a:chOff x="0" y="0"/>
            <a:chExt cx="394577" cy="370840"/>
          </a:xfrm>
        </p:grpSpPr>
        <p:sp>
          <p:nvSpPr>
            <p:cNvPr id="412" name="Shape 412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pc="-300"/>
              </a:pPr>
            </a:p>
          </p:txBody>
        </p:sp>
        <p:sp>
          <p:nvSpPr>
            <p:cNvPr id="413" name="Shape 413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pc="-300"/>
              </a:lvl1pPr>
            </a:lstStyle>
            <a:p>
              <a:pPr/>
              <a:r>
                <a:t>11</a:t>
              </a:r>
            </a:p>
          </p:txBody>
        </p:sp>
      </p:grpSp>
      <p:grpSp>
        <p:nvGrpSpPr>
          <p:cNvPr id="417" name="Group 417"/>
          <p:cNvGrpSpPr/>
          <p:nvPr/>
        </p:nvGrpSpPr>
        <p:grpSpPr>
          <a:xfrm>
            <a:off x="5025423" y="5212844"/>
            <a:ext cx="394578" cy="370841"/>
            <a:chOff x="0" y="0"/>
            <a:chExt cx="394577" cy="370840"/>
          </a:xfrm>
        </p:grpSpPr>
        <p:sp>
          <p:nvSpPr>
            <p:cNvPr id="415" name="Shape 415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pc="-300"/>
              </a:pPr>
            </a:p>
          </p:txBody>
        </p:sp>
        <p:sp>
          <p:nvSpPr>
            <p:cNvPr id="416" name="Shape 416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pc="-300"/>
              </a:lvl1pPr>
            </a:lstStyle>
            <a:p>
              <a:pPr/>
              <a:r>
                <a:t>12</a:t>
              </a:r>
            </a:p>
          </p:txBody>
        </p:sp>
      </p:grpSp>
      <p:grpSp>
        <p:nvGrpSpPr>
          <p:cNvPr id="420" name="Group 420"/>
          <p:cNvGrpSpPr/>
          <p:nvPr/>
        </p:nvGrpSpPr>
        <p:grpSpPr>
          <a:xfrm>
            <a:off x="5420000" y="5212844"/>
            <a:ext cx="394578" cy="370841"/>
            <a:chOff x="0" y="0"/>
            <a:chExt cx="394577" cy="370840"/>
          </a:xfrm>
        </p:grpSpPr>
        <p:sp>
          <p:nvSpPr>
            <p:cNvPr id="418" name="Shape 418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pc="-300"/>
              </a:pPr>
            </a:p>
          </p:txBody>
        </p:sp>
        <p:sp>
          <p:nvSpPr>
            <p:cNvPr id="419" name="Shape 419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pc="-300"/>
              </a:lvl1pPr>
            </a:lstStyle>
            <a:p>
              <a:pPr/>
              <a:r>
                <a:t>13</a:t>
              </a:r>
            </a:p>
          </p:txBody>
        </p:sp>
      </p:grpSp>
      <p:grpSp>
        <p:nvGrpSpPr>
          <p:cNvPr id="423" name="Group 423"/>
          <p:cNvGrpSpPr/>
          <p:nvPr/>
        </p:nvGrpSpPr>
        <p:grpSpPr>
          <a:xfrm>
            <a:off x="5814576" y="5212844"/>
            <a:ext cx="394578" cy="370841"/>
            <a:chOff x="0" y="0"/>
            <a:chExt cx="394577" cy="370840"/>
          </a:xfrm>
        </p:grpSpPr>
        <p:sp>
          <p:nvSpPr>
            <p:cNvPr id="421" name="Shape 421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pc="-300"/>
              </a:pPr>
            </a:p>
          </p:txBody>
        </p:sp>
        <p:sp>
          <p:nvSpPr>
            <p:cNvPr id="422" name="Shape 422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pc="-300"/>
              </a:lvl1pPr>
            </a:lstStyle>
            <a:p>
              <a:pPr/>
              <a:r>
                <a:t>14</a:t>
              </a:r>
            </a:p>
          </p:txBody>
        </p:sp>
      </p:grpSp>
      <p:grpSp>
        <p:nvGrpSpPr>
          <p:cNvPr id="426" name="Group 426"/>
          <p:cNvGrpSpPr/>
          <p:nvPr/>
        </p:nvGrpSpPr>
        <p:grpSpPr>
          <a:xfrm>
            <a:off x="6209153" y="5212844"/>
            <a:ext cx="394578" cy="370841"/>
            <a:chOff x="0" y="0"/>
            <a:chExt cx="394577" cy="370840"/>
          </a:xfrm>
        </p:grpSpPr>
        <p:sp>
          <p:nvSpPr>
            <p:cNvPr id="424" name="Shape 424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pc="-300"/>
              </a:pPr>
            </a:p>
          </p:txBody>
        </p:sp>
        <p:sp>
          <p:nvSpPr>
            <p:cNvPr id="425" name="Shape 425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pc="-300"/>
              </a:lvl1pPr>
            </a:lstStyle>
            <a:p>
              <a:pPr/>
              <a:r>
                <a:t>15</a:t>
              </a:r>
            </a:p>
          </p:txBody>
        </p:sp>
      </p:grpSp>
      <p:grpSp>
        <p:nvGrpSpPr>
          <p:cNvPr id="429" name="Group 429"/>
          <p:cNvGrpSpPr/>
          <p:nvPr/>
        </p:nvGrpSpPr>
        <p:grpSpPr>
          <a:xfrm>
            <a:off x="6603731" y="5212844"/>
            <a:ext cx="394578" cy="370841"/>
            <a:chOff x="0" y="0"/>
            <a:chExt cx="394577" cy="370840"/>
          </a:xfrm>
        </p:grpSpPr>
        <p:sp>
          <p:nvSpPr>
            <p:cNvPr id="427" name="Shape 427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pc="-300"/>
              </a:pPr>
            </a:p>
          </p:txBody>
        </p:sp>
        <p:sp>
          <p:nvSpPr>
            <p:cNvPr id="428" name="Shape 428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pc="-300"/>
              </a:lvl1pPr>
            </a:lstStyle>
            <a:p>
              <a:pPr/>
              <a:r>
                <a:t>16</a:t>
              </a:r>
            </a:p>
          </p:txBody>
        </p:sp>
      </p:grpSp>
      <p:grpSp>
        <p:nvGrpSpPr>
          <p:cNvPr id="432" name="Group 432"/>
          <p:cNvGrpSpPr/>
          <p:nvPr/>
        </p:nvGrpSpPr>
        <p:grpSpPr>
          <a:xfrm>
            <a:off x="6998307" y="5212844"/>
            <a:ext cx="394578" cy="370841"/>
            <a:chOff x="0" y="0"/>
            <a:chExt cx="394577" cy="370840"/>
          </a:xfrm>
        </p:grpSpPr>
        <p:sp>
          <p:nvSpPr>
            <p:cNvPr id="430" name="Shape 430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pc="-300"/>
              </a:pPr>
            </a:p>
          </p:txBody>
        </p:sp>
        <p:sp>
          <p:nvSpPr>
            <p:cNvPr id="431" name="Shape 431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pc="-300"/>
              </a:lvl1pPr>
            </a:lstStyle>
            <a:p>
              <a:pPr/>
              <a:r>
                <a:t>17</a:t>
              </a:r>
            </a:p>
          </p:txBody>
        </p:sp>
      </p:grpSp>
      <p:grpSp>
        <p:nvGrpSpPr>
          <p:cNvPr id="435" name="Group 435"/>
          <p:cNvGrpSpPr/>
          <p:nvPr/>
        </p:nvGrpSpPr>
        <p:grpSpPr>
          <a:xfrm>
            <a:off x="7392885" y="5212844"/>
            <a:ext cx="394578" cy="370841"/>
            <a:chOff x="0" y="0"/>
            <a:chExt cx="394577" cy="370840"/>
          </a:xfrm>
        </p:grpSpPr>
        <p:sp>
          <p:nvSpPr>
            <p:cNvPr id="433" name="Shape 433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pc="-300"/>
              </a:pPr>
            </a:p>
          </p:txBody>
        </p:sp>
        <p:sp>
          <p:nvSpPr>
            <p:cNvPr id="434" name="Shape 434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pc="-300"/>
              </a:lvl1pPr>
            </a:lstStyle>
            <a:p>
              <a:pPr/>
              <a:r>
                <a:t>17</a:t>
              </a:r>
            </a:p>
          </p:txBody>
        </p:sp>
      </p:grpSp>
      <p:grpSp>
        <p:nvGrpSpPr>
          <p:cNvPr id="438" name="Group 438"/>
          <p:cNvGrpSpPr/>
          <p:nvPr/>
        </p:nvGrpSpPr>
        <p:grpSpPr>
          <a:xfrm>
            <a:off x="7787461" y="5212189"/>
            <a:ext cx="394578" cy="370841"/>
            <a:chOff x="0" y="0"/>
            <a:chExt cx="394577" cy="370840"/>
          </a:xfrm>
        </p:grpSpPr>
        <p:sp>
          <p:nvSpPr>
            <p:cNvPr id="436" name="Shape 436"/>
            <p:cNvSpPr/>
            <p:nvPr/>
          </p:nvSpPr>
          <p:spPr>
            <a:xfrm>
              <a:off x="0" y="9150"/>
              <a:ext cx="394578" cy="35254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pc="-300"/>
              </a:pPr>
            </a:p>
          </p:txBody>
        </p:sp>
        <p:sp>
          <p:nvSpPr>
            <p:cNvPr id="437" name="Shape 437"/>
            <p:cNvSpPr/>
            <p:nvPr/>
          </p:nvSpPr>
          <p:spPr>
            <a:xfrm>
              <a:off x="0" y="0"/>
              <a:ext cx="394578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pc="-300"/>
              </a:lvl1pPr>
            </a:lstStyle>
            <a:p>
              <a:pPr/>
              <a:r>
                <a:t>18</a:t>
              </a:r>
            </a:p>
          </p:txBody>
        </p:sp>
      </p:grpSp>
      <p:sp>
        <p:nvSpPr>
          <p:cNvPr id="439" name="Shape 439"/>
          <p:cNvSpPr/>
          <p:nvPr/>
        </p:nvSpPr>
        <p:spPr>
          <a:xfrm>
            <a:off x="2152193" y="5618927"/>
            <a:ext cx="480335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En hel video indelade i chunks</a:t>
            </a:r>
          </a:p>
        </p:txBody>
      </p:sp>
      <p:sp>
        <p:nvSpPr>
          <p:cNvPr id="440" name="Shape 440"/>
          <p:cNvSpPr/>
          <p:nvPr/>
        </p:nvSpPr>
        <p:spPr>
          <a:xfrm rot="16200000">
            <a:off x="6659268" y="4860757"/>
            <a:ext cx="283505" cy="3945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579"/>
                  <a:pt x="10800" y="1293"/>
                </a:cubicBezTo>
                <a:lnTo>
                  <a:pt x="10800" y="9507"/>
                </a:lnTo>
                <a:cubicBezTo>
                  <a:pt x="10800" y="10221"/>
                  <a:pt x="15635" y="10800"/>
                  <a:pt x="21600" y="10800"/>
                </a:cubicBezTo>
                <a:cubicBezTo>
                  <a:pt x="15635" y="10800"/>
                  <a:pt x="10800" y="11379"/>
                  <a:pt x="10800" y="12093"/>
                </a:cubicBezTo>
                <a:lnTo>
                  <a:pt x="10800" y="20307"/>
                </a:lnTo>
                <a:cubicBezTo>
                  <a:pt x="10800" y="21021"/>
                  <a:pt x="5965" y="21600"/>
                  <a:pt x="0" y="21600"/>
                </a:cubicBezTo>
              </a:path>
            </a:pathLst>
          </a:custGeom>
          <a:ln w="25400">
            <a:solidFill>
              <a:srgbClr val="00000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 algn="ctr"/>
          </a:p>
        </p:txBody>
      </p:sp>
      <p:sp>
        <p:nvSpPr>
          <p:cNvPr id="441" name="Shape 441"/>
          <p:cNvSpPr/>
          <p:nvPr/>
        </p:nvSpPr>
        <p:spPr>
          <a:xfrm>
            <a:off x="6011864" y="4526894"/>
            <a:ext cx="159534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4 sekunder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446" name="Shape 446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>
            <a:lvl1pPr defTabSz="393192">
              <a:defRPr sz="2752"/>
            </a:lvl1pPr>
          </a:lstStyle>
          <a:p>
            <a:pPr/>
            <a:r>
              <a:t>Resultat och test fall för command-and-control center</a:t>
            </a:r>
          </a:p>
        </p:txBody>
      </p:sp>
      <p:sp>
        <p:nvSpPr>
          <p:cNvPr id="447" name="Shape 447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448" name="Shape 448"/>
          <p:cNvSpPr/>
          <p:nvPr>
            <p:ph type="sldNum" sz="quarter" idx="2"/>
          </p:nvPr>
        </p:nvSpPr>
        <p:spPr>
          <a:xfrm>
            <a:off x="8341098" y="361653"/>
            <a:ext cx="174946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49" name="image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5996" y="2595103"/>
            <a:ext cx="2508414" cy="2387527"/>
          </a:xfrm>
          <a:prstGeom prst="rect">
            <a:avLst/>
          </a:prstGeom>
          <a:ln w="12700">
            <a:miter lim="400000"/>
          </a:ln>
        </p:spPr>
      </p:pic>
      <p:sp>
        <p:nvSpPr>
          <p:cNvPr id="450" name="Shape 450"/>
          <p:cNvSpPr/>
          <p:nvPr/>
        </p:nvSpPr>
        <p:spPr>
          <a:xfrm>
            <a:off x="969585" y="4997791"/>
            <a:ext cx="194123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Översikt</a:t>
            </a:r>
          </a:p>
        </p:txBody>
      </p:sp>
      <p:pic>
        <p:nvPicPr>
          <p:cNvPr id="451" name="image1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11820" y="2203240"/>
            <a:ext cx="2113070" cy="1585627"/>
          </a:xfrm>
          <a:prstGeom prst="rect">
            <a:avLst/>
          </a:prstGeom>
          <a:ln w="12700">
            <a:miter lim="400000"/>
          </a:ln>
        </p:spPr>
      </p:pic>
      <p:pic>
        <p:nvPicPr>
          <p:cNvPr id="452" name="image1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79117" y="2203242"/>
            <a:ext cx="2114170" cy="1585627"/>
          </a:xfrm>
          <a:prstGeom prst="rect">
            <a:avLst/>
          </a:prstGeom>
          <a:ln w="12700">
            <a:miter lim="400000"/>
          </a:ln>
        </p:spPr>
      </p:pic>
      <p:pic>
        <p:nvPicPr>
          <p:cNvPr id="453" name="image17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87856" y="4206378"/>
            <a:ext cx="2132028" cy="1599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454" name="image18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985647" y="4227078"/>
            <a:ext cx="2136480" cy="1599022"/>
          </a:xfrm>
          <a:prstGeom prst="rect">
            <a:avLst/>
          </a:prstGeom>
          <a:ln w="12700">
            <a:miter lim="400000"/>
          </a:ln>
        </p:spPr>
      </p:pic>
      <p:sp>
        <p:nvSpPr>
          <p:cNvPr id="455" name="Shape 455"/>
          <p:cNvSpPr/>
          <p:nvPr/>
        </p:nvSpPr>
        <p:spPr>
          <a:xfrm>
            <a:off x="5211036" y="3807917"/>
            <a:ext cx="212407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Testvy 1</a:t>
            </a:r>
          </a:p>
        </p:txBody>
      </p:sp>
      <p:sp>
        <p:nvSpPr>
          <p:cNvPr id="456" name="Shape 456"/>
          <p:cNvSpPr/>
          <p:nvPr/>
        </p:nvSpPr>
        <p:spPr>
          <a:xfrm>
            <a:off x="5211036" y="5766429"/>
            <a:ext cx="212407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Testvy 2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/>
          <p:nvPr/>
        </p:nvSpPr>
        <p:spPr>
          <a:xfrm>
            <a:off x="593363" y="369800"/>
            <a:ext cx="583691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>
            <a:lvl1pPr>
              <a:defRPr sz="1100"/>
            </a:lvl1pPr>
          </a:lstStyle>
          <a:p>
            <a:pPr/>
            <a:r>
              <a:t>Geo-based media player</a:t>
            </a:r>
          </a:p>
        </p:txBody>
      </p:sp>
      <p:sp>
        <p:nvSpPr>
          <p:cNvPr id="459" name="Shape 459"/>
          <p:cNvSpPr/>
          <p:nvPr>
            <p:ph type="title"/>
          </p:nvPr>
        </p:nvSpPr>
        <p:spPr>
          <a:xfrm>
            <a:off x="685075" y="999224"/>
            <a:ext cx="7737590" cy="831131"/>
          </a:xfrm>
          <a:prstGeom prst="rect">
            <a:avLst/>
          </a:prstGeom>
        </p:spPr>
        <p:txBody>
          <a:bodyPr/>
          <a:lstStyle/>
          <a:p>
            <a:pPr/>
            <a:r>
              <a:t>Konsistens med videobytning</a:t>
            </a:r>
          </a:p>
        </p:txBody>
      </p:sp>
      <p:sp>
        <p:nvSpPr>
          <p:cNvPr id="460" name="Shape 460"/>
          <p:cNvSpPr/>
          <p:nvPr/>
        </p:nvSpPr>
        <p:spPr>
          <a:xfrm>
            <a:off x="6662093" y="360998"/>
            <a:ext cx="1431194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cap="all" sz="1100"/>
            </a:lvl1pPr>
          </a:lstStyle>
          <a:p>
            <a:pPr/>
            <a:r>
              <a:t>2016-05-24</a:t>
            </a:r>
          </a:p>
        </p:txBody>
      </p:sp>
      <p:sp>
        <p:nvSpPr>
          <p:cNvPr id="461" name="Shape 461"/>
          <p:cNvSpPr/>
          <p:nvPr>
            <p:ph type="sldNum" sz="quarter" idx="2"/>
          </p:nvPr>
        </p:nvSpPr>
        <p:spPr>
          <a:xfrm>
            <a:off x="8341098" y="361653"/>
            <a:ext cx="174946" cy="2565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62" name="image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5075" y="2052080"/>
            <a:ext cx="4573850" cy="2753839"/>
          </a:xfrm>
          <a:prstGeom prst="rect">
            <a:avLst/>
          </a:prstGeom>
          <a:ln w="12700">
            <a:miter lim="400000"/>
          </a:ln>
        </p:spPr>
      </p:pic>
      <p:sp>
        <p:nvSpPr>
          <p:cNvPr id="463" name="Shape 463"/>
          <p:cNvSpPr/>
          <p:nvPr/>
        </p:nvSpPr>
        <p:spPr>
          <a:xfrm>
            <a:off x="2057399" y="5027643"/>
            <a:ext cx="502920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000"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Medelvärde: 137 millisekunder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Office-tema">
  <a:themeElements>
    <a:clrScheme name="Office-tema">
      <a:dk1>
        <a:srgbClr val="000000"/>
      </a:dk1>
      <a:lt1>
        <a:srgbClr val="0099C6"/>
      </a:lt1>
      <a:dk2>
        <a:srgbClr val="A7A7A7"/>
      </a:dk2>
      <a:lt2>
        <a:srgbClr val="535353"/>
      </a:lt2>
      <a:accent1>
        <a:srgbClr val="1BC8A6"/>
      </a:accent1>
      <a:accent2>
        <a:srgbClr val="43D9C0"/>
      </a:accent2>
      <a:accent3>
        <a:srgbClr val="70E4D2"/>
      </a:accent3>
      <a:accent4>
        <a:srgbClr val="A5F0E4"/>
      </a:accent4>
      <a:accent5>
        <a:srgbClr val="C3F3EC"/>
      </a:accent5>
      <a:accent6>
        <a:srgbClr val="1EBCC8"/>
      </a:accent6>
      <a:hlink>
        <a:srgbClr val="0000FF"/>
      </a:hlink>
      <a:folHlink>
        <a:srgbClr val="FF00FF"/>
      </a:folHlink>
    </a:clrScheme>
    <a:fontScheme name="Office-tema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-tema">
  <a:themeElements>
    <a:clrScheme name="Office-tem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BC8A6"/>
      </a:accent1>
      <a:accent2>
        <a:srgbClr val="43D9C0"/>
      </a:accent2>
      <a:accent3>
        <a:srgbClr val="70E4D2"/>
      </a:accent3>
      <a:accent4>
        <a:srgbClr val="A5F0E4"/>
      </a:accent4>
      <a:accent5>
        <a:srgbClr val="C3F3EC"/>
      </a:accent5>
      <a:accent6>
        <a:srgbClr val="1EBCC8"/>
      </a:accent6>
      <a:hlink>
        <a:srgbClr val="0000FF"/>
      </a:hlink>
      <a:folHlink>
        <a:srgbClr val="FF00FF"/>
      </a:folHlink>
    </a:clrScheme>
    <a:fontScheme name="Office-tema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